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1" r:id="rId1"/>
    <p:sldMasterId id="2147483712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84775"/>
  <p:notesSz cx="6858000" cy="9144000"/>
  <p:embeddedFontLst>
    <p:embeddedFont>
      <p:font typeface="Gill Sans" charset="0"/>
      <p:regular r:id="rId18"/>
      <p:bold r:id="rId19"/>
    </p:embeddedFont>
    <p:embeddedFont>
      <p:font typeface="Roboto" charset="0"/>
      <p:regular r:id="rId20"/>
      <p:bold r:id="rId21"/>
      <p:italic r:id="rId22"/>
      <p:boldItalic r:id="rId23"/>
    </p:embeddedFont>
    <p:embeddedFont>
      <p:font typeface="Cabin" charset="0"/>
      <p:regular r:id="rId24"/>
      <p:bold r:id="rId25"/>
      <p:italic r:id="rId26"/>
      <p:bold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33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B4D4128-23AF-40B7-B6C9-C8D049F96BCE}">
  <a:tblStyle styleId="{0B4D4128-23AF-40B7-B6C9-C8D049F96BC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1" d="100"/>
          <a:sy n="101" d="100"/>
        </p:scale>
        <p:origin x="-486" y="18"/>
      </p:cViewPr>
      <p:guideLst>
        <p:guide orient="horz" pos="163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4813" y="685800"/>
            <a:ext cx="60483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847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5" name="Google Shape;4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9" name="Google Shape;54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4" name="Google Shape;5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0" name="Google Shape;58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2" name="Google Shape;4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3" name="Google Shape;48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Google Shape;4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2" name="Google Shape;49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0" name="Google Shape;50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7" name="Google Shape;5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8" name="Google Shape;50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6" name="Google Shape;51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" name="Google Shape;5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>
              <a:solidFill>
                <a:srgbClr val="26262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2" name="Google Shape;53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9" name="Google Shape;53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0" name="Google Shape;54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Photo">
  <p:cSld name="Cover - Full Photo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28925"/>
            <a:ext cx="8839199" cy="494195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23" name="Google Shape;23;p2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24" name="Google Shape;24;p2"/>
          <p:cNvSpPr txBox="1">
            <a:spLocks noGrp="1"/>
          </p:cNvSpPr>
          <p:nvPr>
            <p:ph type="body" idx="2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None/>
              <a:defRPr sz="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2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805" y="569937"/>
            <a:ext cx="1371600" cy="41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Red/Gray 2 Content">
  <p:cSld name="4_Red/Gray 2 Content">
    <p:bg>
      <p:bgPr>
        <a:solidFill>
          <a:srgbClr val="E7E7E5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Title Only">
  <p:cSld name="Red/Gray Title Only">
    <p:bg>
      <p:bgPr>
        <a:solidFill>
          <a:srgbClr val="E7E7E5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">
  <p:cSld name="1_Red/Gray 1 Content"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2 Content">
  <p:cSld name="1_Red/Gray 2 Content"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3 Content">
  <p:cSld name="1_Red/Gray 3 Content"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Bottom Photo">
  <p:cSld name="1_Red/Gray 1 Content + Bottom Photo"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Right Photo">
  <p:cSld name="1_Red/Gray 1 Content + Right Photo"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Title Only">
  <p:cSld name="1_Red/Gray Title Only"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- Full Red">
  <p:cSld name="1_Cover - Full Red">
    <p:bg>
      <p:bgPr>
        <a:solidFill>
          <a:srgbClr val="002F6C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145" name="Google Shape;145;p19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6" name="Google Shape;146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569937"/>
            <a:ext cx="1369673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- Full Red">
  <p:cSld name="1_Divider - Full Red">
    <p:bg>
      <p:bgPr>
        <a:solidFill>
          <a:srgbClr val="002F6C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>
            <a:spLocks noGrp="1"/>
          </p:cNvSpPr>
          <p:nvPr>
            <p:ph type="title"/>
          </p:nvPr>
        </p:nvSpPr>
        <p:spPr>
          <a:xfrm>
            <a:off x="1143000" y="534987"/>
            <a:ext cx="5486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2" name="Google Shape;152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4344987"/>
            <a:ext cx="1369673" cy="410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Google Shape;153;p20"/>
          <p:cNvCxnSpPr/>
          <p:nvPr/>
        </p:nvCxnSpPr>
        <p:spPr>
          <a:xfrm>
            <a:off x="746760" y="687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Right Photo">
  <p:cSld name="Red/Gray 1 Content + Right Photo">
    <p:bg>
      <p:bgPr>
        <a:solidFill>
          <a:srgbClr val="E7E7E5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">
  <p:cSld name="2_Red/Gray 1 Content">
    <p:bg>
      <p:bgPr>
        <a:solidFill>
          <a:srgbClr val="E7E7E5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2 Content">
  <p:cSld name="2_Red/Gray 2 Content">
    <p:bg>
      <p:bgPr>
        <a:solidFill>
          <a:srgbClr val="E7E7E5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3 Content">
  <p:cSld name="2_Red/Gray 3 Content">
    <p:bg>
      <p:bgPr>
        <a:solidFill>
          <a:srgbClr val="E7E7E5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9" name="Google Shape;169;p23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Bottom Photo">
  <p:cSld name="2_Red/Gray 1 Content + Bottom Photo">
    <p:bg>
      <p:bgPr>
        <a:solidFill>
          <a:srgbClr val="E7E7E5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Right Photo">
  <p:cSld name="2_Red/Gray 1 Content + Right Photo">
    <p:bg>
      <p:bgPr>
        <a:solidFill>
          <a:srgbClr val="E7E7E5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Title Only">
  <p:cSld name="2_Red/Gray Title Only">
    <p:bg>
      <p:bgPr>
        <a:solidFill>
          <a:srgbClr val="E7E7E5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">
  <p:cSld name="3_Red/Gray 1 Content">
    <p:bg>
      <p:bgPr>
        <a:solidFill>
          <a:schemeClr val="lt1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7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7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2 Content">
  <p:cSld name="3_Red/Gray 2 Content"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8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3 Content">
  <p:cSld name="3_Red/Gray 3 Content">
    <p:bg>
      <p:bgPr>
        <a:solidFill>
          <a:schemeClr val="lt1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p29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Bottom Photo">
  <p:cSld name="3_Red/Gray 1 Content + Bottom Photo">
    <p:bg>
      <p:bgPr>
        <a:solidFill>
          <a:schemeClr val="l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9" name="Google Shape;219;p30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3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30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Bottom Photo">
  <p:cSld name="Red/Gray 1 Content + Bottom Photo">
    <p:bg>
      <p:bgPr>
        <a:solidFill>
          <a:srgbClr val="E7E7E5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Right Photo">
  <p:cSld name="3_Red/Gray 1 Content + Right Photo">
    <p:bg>
      <p:bgPr>
        <a:solidFill>
          <a:schemeClr val="lt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7" name="Google Shape;227;p3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31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1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1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Title Only">
  <p:cSld name="3_Red/Gray Title Only">
    <p:bg>
      <p:bgPr>
        <a:solidFill>
          <a:schemeClr val="lt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34" name="Google Shape;234;p3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6" name="Google Shape;236;p32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7" name="Google Shape;237;p32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">
  <p:cSld name="2_Red/Gray 1 Content">
    <p:bg>
      <p:bgPr>
        <a:solidFill>
          <a:srgbClr val="CFCDC9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48" name="Google Shape;248;p3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p34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- Full Red">
  <p:cSld name="1_Cover - Full Red">
    <p:bg>
      <p:bgPr>
        <a:solidFill>
          <a:srgbClr val="002F6C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53" name="Google Shape;253;p35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5" name="Google Shape;255;p35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3805" y="569937"/>
            <a:ext cx="1371600" cy="4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5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7" name="Google Shape;257;p35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cxnSp>
        <p:nvCxnSpPr>
          <p:cNvPr id="258" name="Google Shape;258;p35"/>
          <p:cNvCxnSpPr/>
          <p:nvPr/>
        </p:nvCxnSpPr>
        <p:spPr>
          <a:xfrm>
            <a:off x="746760" y="2973387"/>
            <a:ext cx="320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Photo">
  <p:cSld name="Cover - Full Photo">
    <p:bg>
      <p:bgPr>
        <a:solidFill>
          <a:schemeClr val="dk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3988"/>
            <a:ext cx="883920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63" name="Google Shape;263;p3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4" name="Google Shape;264;p36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5" name="Google Shape;265;p36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cxnSp>
        <p:nvCxnSpPr>
          <p:cNvPr id="266" name="Google Shape;266;p36"/>
          <p:cNvCxnSpPr/>
          <p:nvPr/>
        </p:nvCxnSpPr>
        <p:spPr>
          <a:xfrm>
            <a:off x="746760" y="2973387"/>
            <a:ext cx="320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7" name="Google Shape;267;p36"/>
          <p:cNvSpPr txBox="1">
            <a:spLocks noGrp="1"/>
          </p:cNvSpPr>
          <p:nvPr>
            <p:ph type="body" idx="2"/>
          </p:nvPr>
        </p:nvSpPr>
        <p:spPr>
          <a:xfrm rot="-5400000">
            <a:off x="7862384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pic>
        <p:nvPicPr>
          <p:cNvPr id="268" name="Google Shape;268;p36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805" y="569937"/>
            <a:ext cx="1371600" cy="41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Cover - Full Red">
    <p:bg>
      <p:bgPr>
        <a:solidFill>
          <a:srgbClr val="BA0C2F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71" name="Google Shape;271;p37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72" name="Google Shape;272;p3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3" name="Google Shape;273;p37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3805" y="569937"/>
            <a:ext cx="1371600" cy="4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7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5" name="Google Shape;275;p37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cxnSp>
        <p:nvCxnSpPr>
          <p:cNvPr id="276" name="Google Shape;276;p37"/>
          <p:cNvCxnSpPr/>
          <p:nvPr/>
        </p:nvCxnSpPr>
        <p:spPr>
          <a:xfrm>
            <a:off x="746760" y="2973387"/>
            <a:ext cx="320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Full Red">
  <p:cSld name="Divider - Full Red">
    <p:bg>
      <p:bgPr>
        <a:solidFill>
          <a:srgbClr val="BA0C2F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8"/>
          <p:cNvSpPr txBox="1">
            <a:spLocks noGrp="1"/>
          </p:cNvSpPr>
          <p:nvPr>
            <p:ph type="title"/>
          </p:nvPr>
        </p:nvSpPr>
        <p:spPr>
          <a:xfrm>
            <a:off x="1143000" y="534987"/>
            <a:ext cx="548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9" name="Google Shape;279;p3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0" name="Google Shape;280;p38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1" name="Google Shape;281;p3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2" name="Google Shape;282;p38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3805" y="4344987"/>
            <a:ext cx="1371600" cy="411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3" name="Google Shape;283;p38"/>
          <p:cNvCxnSpPr/>
          <p:nvPr/>
        </p:nvCxnSpPr>
        <p:spPr>
          <a:xfrm>
            <a:off x="746760" y="687387"/>
            <a:ext cx="320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Bottom Photo">
  <p:cSld name="Red/Gray 1 Content + Bottom Photo">
    <p:bg>
      <p:bgPr>
        <a:solidFill>
          <a:srgbClr val="CFCDC9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9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6" name="Google Shape;286;p39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7" name="Google Shape;287;p3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8" name="Google Shape;288;p3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9" name="Google Shape;289;p3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0" name="Google Shape;290;p39"/>
          <p:cNvSpPr txBox="1">
            <a:spLocks noGrp="1"/>
          </p:cNvSpPr>
          <p:nvPr>
            <p:ph type="body" idx="3"/>
          </p:nvPr>
        </p:nvSpPr>
        <p:spPr>
          <a:xfrm rot="-5400000">
            <a:off x="7862385" y="3536946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1" name="Google Shape;291;p39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Right Photo">
  <p:cSld name="Red/Gray 1 Content + Right Photo">
    <p:bg>
      <p:bgPr>
        <a:solidFill>
          <a:srgbClr val="CFCDC9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4" name="Google Shape;294;p4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5" name="Google Shape;295;p4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6" name="Google Shape;296;p40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7" name="Google Shape;297;p40"/>
          <p:cNvSpPr txBox="1">
            <a:spLocks noGrp="1"/>
          </p:cNvSpPr>
          <p:nvPr>
            <p:ph type="body" idx="3"/>
          </p:nvPr>
        </p:nvSpPr>
        <p:spPr>
          <a:xfrm rot="-5400000">
            <a:off x="7862384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8" name="Google Shape;298;p40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">
  <p:cSld name="Red/Gray 1 Content">
    <p:bg>
      <p:bgPr>
        <a:solidFill>
          <a:srgbClr val="CFCDC9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1" name="Google Shape;301;p41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2" name="Google Shape;302;p4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3" name="Google Shape;303;p41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4" name="Google Shape;304;p41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">
  <p:cSld name="Red/Gray 1 Content">
    <p:bg>
      <p:bgPr>
        <a:solidFill>
          <a:srgbClr val="E7E7E5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2 Content">
  <p:cSld name="Red/Gray 2 Content">
    <p:bg>
      <p:bgPr>
        <a:solidFill>
          <a:srgbClr val="CFCDC9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7" name="Google Shape;307;p4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8" name="Google Shape;308;p42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9" name="Google Shape;309;p4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0" name="Google Shape;310;p42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3 Content">
  <p:cSld name="Red/Gray 3 Content">
    <p:bg>
      <p:bgPr>
        <a:solidFill>
          <a:srgbClr val="CFCDC9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3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3" name="Google Shape;313;p43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4" name="Google Shape;314;p4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5" name="Google Shape;315;p4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6" name="Google Shape;316;p4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7" name="Google Shape;317;p43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8" name="Google Shape;318;p43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">
  <p:cSld name="Contact Info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3987"/>
            <a:ext cx="883920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4"/>
          <p:cNvSpPr txBox="1">
            <a:spLocks noGrp="1"/>
          </p:cNvSpPr>
          <p:nvPr>
            <p:ph type="body" idx="1"/>
          </p:nvPr>
        </p:nvSpPr>
        <p:spPr>
          <a:xfrm rot="-5400000">
            <a:off x="7862385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22" name="Google Shape;322;p4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23" name="Google Shape;323;p4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4" name="Google Shape;324;p44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805" y="4344987"/>
            <a:ext cx="1371600" cy="4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4"/>
          <p:cNvSpPr txBox="1">
            <a:spLocks noGrp="1"/>
          </p:cNvSpPr>
          <p:nvPr>
            <p:ph type="subTitle" idx="2"/>
          </p:nvPr>
        </p:nvSpPr>
        <p:spPr>
          <a:xfrm>
            <a:off x="685800" y="3135206"/>
            <a:ext cx="3429000" cy="1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cxnSp>
        <p:nvCxnSpPr>
          <p:cNvPr id="326" name="Google Shape;326;p44"/>
          <p:cNvCxnSpPr/>
          <p:nvPr/>
        </p:nvCxnSpPr>
        <p:spPr>
          <a:xfrm>
            <a:off x="746760" y="2973387"/>
            <a:ext cx="320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Red/Gray 2 Content">
  <p:cSld name="4_Red/Gray 2 Content">
    <p:bg>
      <p:bgPr>
        <a:solidFill>
          <a:srgbClr val="CFCDC9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5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7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29" name="Google Shape;329;p45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0" name="Google Shape;330;p4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1" name="Google Shape;331;p45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2" name="Google Shape;332;p4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3" name="Google Shape;333;p45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Title Only">
  <p:cSld name="Red/Gray Title Only">
    <p:bg>
      <p:bgPr>
        <a:solidFill>
          <a:srgbClr val="CFCDC9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6" name="Google Shape;336;p4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7" name="Google Shape;337;p4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" name="Google Shape;338;p46"/>
          <p:cNvSpPr txBox="1">
            <a:spLocks noGrp="1"/>
          </p:cNvSpPr>
          <p:nvPr>
            <p:ph type="body" idx="1"/>
          </p:nvPr>
        </p:nvSpPr>
        <p:spPr>
          <a:xfrm rot="-5400000">
            <a:off x="3442785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9" name="Google Shape;339;p46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900" cy="8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">
  <p:cSld name="1_Red/Gray 1 Content">
    <p:bg>
      <p:bgPr>
        <a:solidFill>
          <a:schemeClr val="lt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42" name="Google Shape;342;p47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43" name="Google Shape;343;p4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4" name="Google Shape;344;p47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5" name="Google Shape;345;p47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2 Content">
  <p:cSld name="1_Red/Gray 2 Content">
    <p:bg>
      <p:bgPr>
        <a:solidFill>
          <a:schemeClr val="lt1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8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7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48" name="Google Shape;348;p48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49" name="Google Shape;349;p4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0" name="Google Shape;350;p48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1" name="Google Shape;351;p4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2" name="Google Shape;352;p48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3 Content">
  <p:cSld name="1_Red/Gray 3 Content">
    <p:bg>
      <p:bgPr>
        <a:solidFill>
          <a:schemeClr val="lt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9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5" name="Google Shape;355;p49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6" name="Google Shape;356;p4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7" name="Google Shape;357;p4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8" name="Google Shape;358;p4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p49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0" name="Google Shape;360;p49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Bottom Photo">
  <p:cSld name="1_Red/Gray 1 Content + Bottom Photo">
    <p:bg>
      <p:bgPr>
        <a:solidFill>
          <a:schemeClr val="lt1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0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00"/>
          </a:xfrm>
          <a:prstGeom prst="rect">
            <a:avLst/>
          </a:prstGeom>
          <a:solidFill>
            <a:srgbClr val="CFCD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3" name="Google Shape;363;p50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4" name="Google Shape;364;p5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5" name="Google Shape;365;p5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6" name="Google Shape;366;p5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7" name="Google Shape;367;p50"/>
          <p:cNvSpPr txBox="1">
            <a:spLocks noGrp="1"/>
          </p:cNvSpPr>
          <p:nvPr>
            <p:ph type="body" idx="3"/>
          </p:nvPr>
        </p:nvSpPr>
        <p:spPr>
          <a:xfrm rot="-5400000">
            <a:off x="7862385" y="3536946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8" name="Google Shape;368;p50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Right Photo">
  <p:cSld name="1_Red/Gray 1 Content + Right Photo"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1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CFCD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1" name="Google Shape;371;p5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2" name="Google Shape;372;p5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3" name="Google Shape;373;p51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4" name="Google Shape;374;p51"/>
          <p:cNvSpPr txBox="1">
            <a:spLocks noGrp="1"/>
          </p:cNvSpPr>
          <p:nvPr>
            <p:ph type="body" idx="3"/>
          </p:nvPr>
        </p:nvSpPr>
        <p:spPr>
          <a:xfrm rot="-5400000">
            <a:off x="7862384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5" name="Google Shape;375;p51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2 Content">
  <p:cSld name="Red/Gray 2 Content">
    <p:bg>
      <p:bgPr>
        <a:solidFill>
          <a:srgbClr val="E7E7E5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Title Only">
  <p:cSld name="1_Red/Gray Title Only">
    <p:bg>
      <p:bgPr>
        <a:solidFill>
          <a:schemeClr val="lt1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2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800"/>
          </a:xfrm>
          <a:prstGeom prst="rect">
            <a:avLst/>
          </a:prstGeom>
          <a:solidFill>
            <a:srgbClr val="CFCD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8" name="Google Shape;378;p5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9" name="Google Shape;379;p5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0" name="Google Shape;380;p52"/>
          <p:cNvSpPr txBox="1">
            <a:spLocks noGrp="1"/>
          </p:cNvSpPr>
          <p:nvPr>
            <p:ph type="body" idx="1"/>
          </p:nvPr>
        </p:nvSpPr>
        <p:spPr>
          <a:xfrm rot="-5400000">
            <a:off x="3442785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81" name="Google Shape;381;p52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900" cy="8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- Full Red">
  <p:cSld name="1_Divider - Full Red">
    <p:bg>
      <p:bgPr>
        <a:solidFill>
          <a:srgbClr val="002F6C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3"/>
          <p:cNvSpPr txBox="1">
            <a:spLocks noGrp="1"/>
          </p:cNvSpPr>
          <p:nvPr>
            <p:ph type="title"/>
          </p:nvPr>
        </p:nvSpPr>
        <p:spPr>
          <a:xfrm>
            <a:off x="1143000" y="534987"/>
            <a:ext cx="548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4" name="Google Shape;384;p5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85" name="Google Shape;385;p5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86" name="Google Shape;386;p5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7" name="Google Shape;387;p53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3805" y="4344987"/>
            <a:ext cx="1371600" cy="411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p53"/>
          <p:cNvCxnSpPr/>
          <p:nvPr/>
        </p:nvCxnSpPr>
        <p:spPr>
          <a:xfrm>
            <a:off x="746760" y="687387"/>
            <a:ext cx="3201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2 Content">
  <p:cSld name="2_Red/Gray 2 Content">
    <p:bg>
      <p:bgPr>
        <a:solidFill>
          <a:srgbClr val="CFCDC9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4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7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1" name="Google Shape;391;p54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2" name="Google Shape;392;p5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3" name="Google Shape;393;p5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4" name="Google Shape;394;p5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5" name="Google Shape;395;p54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3 Content">
  <p:cSld name="2_Red/Gray 3 Content">
    <p:bg>
      <p:bgPr>
        <a:solidFill>
          <a:srgbClr val="CFCDC9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5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8" name="Google Shape;398;p55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9" name="Google Shape;399;p5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0" name="Google Shape;400;p55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1" name="Google Shape;401;p5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2" name="Google Shape;402;p55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3" name="Google Shape;403;p55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Bottom Photo">
  <p:cSld name="2_Red/Gray 1 Content + Bottom Photo">
    <p:bg>
      <p:bgPr>
        <a:solidFill>
          <a:srgbClr val="CFCDC9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6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6" name="Google Shape;406;p56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7" name="Google Shape;407;p5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8" name="Google Shape;408;p56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9" name="Google Shape;409;p5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0" name="Google Shape;410;p56"/>
          <p:cNvSpPr txBox="1">
            <a:spLocks noGrp="1"/>
          </p:cNvSpPr>
          <p:nvPr>
            <p:ph type="body" idx="3"/>
          </p:nvPr>
        </p:nvSpPr>
        <p:spPr>
          <a:xfrm rot="-5400000">
            <a:off x="7862385" y="3536946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11" name="Google Shape;411;p56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Right Photo">
  <p:cSld name="2_Red/Gray 1 Content + Right Photo">
    <p:bg>
      <p:bgPr>
        <a:solidFill>
          <a:srgbClr val="CFCDC9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7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14" name="Google Shape;414;p5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15" name="Google Shape;415;p5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6" name="Google Shape;416;p57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17" name="Google Shape;417;p57"/>
          <p:cNvSpPr txBox="1">
            <a:spLocks noGrp="1"/>
          </p:cNvSpPr>
          <p:nvPr>
            <p:ph type="body" idx="3"/>
          </p:nvPr>
        </p:nvSpPr>
        <p:spPr>
          <a:xfrm rot="-5400000">
            <a:off x="7862384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18" name="Google Shape;418;p57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Title Only">
  <p:cSld name="2_Red/Gray Title Only">
    <p:bg>
      <p:bgPr>
        <a:solidFill>
          <a:srgbClr val="CFCDC9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8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21" name="Google Shape;421;p5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22" name="Google Shape;422;p5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3" name="Google Shape;423;p58"/>
          <p:cNvSpPr txBox="1">
            <a:spLocks noGrp="1"/>
          </p:cNvSpPr>
          <p:nvPr>
            <p:ph type="body" idx="1"/>
          </p:nvPr>
        </p:nvSpPr>
        <p:spPr>
          <a:xfrm rot="-5400000">
            <a:off x="3442785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24" name="Google Shape;424;p58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900" cy="8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">
  <p:cSld name="3_Red/Gray 1 Content">
    <p:bg>
      <p:bgPr>
        <a:solidFill>
          <a:schemeClr val="lt1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27" name="Google Shape;427;p5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28" name="Google Shape;428;p5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9" name="Google Shape;429;p59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0" name="Google Shape;430;p59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2 Content">
  <p:cSld name="3_Red/Gray 2 Content">
    <p:bg>
      <p:bgPr>
        <a:solidFill>
          <a:schemeClr val="lt1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0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7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33" name="Google Shape;433;p60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34" name="Google Shape;434;p6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35" name="Google Shape;435;p6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36" name="Google Shape;436;p6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7" name="Google Shape;437;p60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3 Content">
  <p:cSld name="3_Red/Gray 3 Content">
    <p:bg>
      <p:bgPr>
        <a:solidFill>
          <a:schemeClr val="l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1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3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0" name="Google Shape;440;p61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1" name="Google Shape;441;p6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2" name="Google Shape;442;p61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3" name="Google Shape;443;p6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4" name="Google Shape;444;p61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5" name="Google Shape;445;p61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3 Content">
  <p:cSld name="Red/Gray 3 Content">
    <p:bg>
      <p:bgPr>
        <a:solidFill>
          <a:srgbClr val="E7E7E5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Bottom Photo">
  <p:cSld name="3_Red/Gray 1 Content + Bottom Photo">
    <p:bg>
      <p:bgPr>
        <a:solidFill>
          <a:schemeClr val="lt1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2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00"/>
          </a:xfrm>
          <a:prstGeom prst="rect">
            <a:avLst/>
          </a:prstGeom>
          <a:solidFill>
            <a:srgbClr val="CFCD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8" name="Google Shape;448;p62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9" name="Google Shape;449;p6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0" name="Google Shape;450;p62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1" name="Google Shape;451;p6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2" name="Google Shape;452;p62"/>
          <p:cNvSpPr txBox="1">
            <a:spLocks noGrp="1"/>
          </p:cNvSpPr>
          <p:nvPr>
            <p:ph type="body" idx="3"/>
          </p:nvPr>
        </p:nvSpPr>
        <p:spPr>
          <a:xfrm rot="-5400000">
            <a:off x="7862385" y="3536946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3" name="Google Shape;453;p62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Right Photo">
  <p:cSld name="3_Red/Gray 1 Content + Right Photo">
    <p:bg>
      <p:bgPr>
        <a:solidFill>
          <a:schemeClr val="lt1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3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CFCD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6" name="Google Shape;456;p6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7" name="Google Shape;457;p6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8" name="Google Shape;458;p63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9" name="Google Shape;459;p63"/>
          <p:cNvSpPr txBox="1">
            <a:spLocks noGrp="1"/>
          </p:cNvSpPr>
          <p:nvPr>
            <p:ph type="body" idx="3"/>
          </p:nvPr>
        </p:nvSpPr>
        <p:spPr>
          <a:xfrm rot="-5400000">
            <a:off x="7862384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60" name="Google Shape;460;p63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Title Only">
  <p:cSld name="3_Red/Gray Title Only">
    <p:bg>
      <p:bgPr>
        <a:solidFill>
          <a:schemeClr val="lt1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4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800"/>
          </a:xfrm>
          <a:prstGeom prst="rect">
            <a:avLst/>
          </a:prstGeom>
          <a:solidFill>
            <a:srgbClr val="CFCD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63" name="Google Shape;463;p6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64" name="Google Shape;464;p6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5" name="Google Shape;465;p64"/>
          <p:cNvSpPr txBox="1">
            <a:spLocks noGrp="1"/>
          </p:cNvSpPr>
          <p:nvPr>
            <p:ph type="body" idx="1"/>
          </p:nvPr>
        </p:nvSpPr>
        <p:spPr>
          <a:xfrm rot="-5400000">
            <a:off x="3442785" y="1098547"/>
            <a:ext cx="2073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66" name="Google Shape;466;p64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900" cy="8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0067B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5"/>
          <p:cNvSpPr txBox="1">
            <a:spLocks noGrp="1"/>
          </p:cNvSpPr>
          <p:nvPr>
            <p:ph type="ctrTitle"/>
          </p:nvPr>
        </p:nvSpPr>
        <p:spPr>
          <a:xfrm>
            <a:off x="685800" y="1610641"/>
            <a:ext cx="77724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9" name="Google Shape;469;p65"/>
          <p:cNvSpPr txBox="1">
            <a:spLocks noGrp="1"/>
          </p:cNvSpPr>
          <p:nvPr>
            <p:ph type="subTitle" idx="1"/>
          </p:nvPr>
        </p:nvSpPr>
        <p:spPr>
          <a:xfrm>
            <a:off x="1371600" y="2938039"/>
            <a:ext cx="6400800" cy="1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0" name="Google Shape;470;p65"/>
          <p:cNvSpPr txBox="1">
            <a:spLocks noGrp="1"/>
          </p:cNvSpPr>
          <p:nvPr>
            <p:ph type="dt" idx="10"/>
          </p:nvPr>
        </p:nvSpPr>
        <p:spPr>
          <a:xfrm>
            <a:off x="457200" y="4805518"/>
            <a:ext cx="2133600" cy="2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1" name="Google Shape;471;p65"/>
          <p:cNvSpPr txBox="1">
            <a:spLocks noGrp="1"/>
          </p:cNvSpPr>
          <p:nvPr>
            <p:ph type="ftr" idx="11"/>
          </p:nvPr>
        </p:nvSpPr>
        <p:spPr>
          <a:xfrm>
            <a:off x="3124200" y="4805518"/>
            <a:ext cx="2895600" cy="2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65"/>
          <p:cNvSpPr txBox="1">
            <a:spLocks noGrp="1"/>
          </p:cNvSpPr>
          <p:nvPr>
            <p:ph type="sldNum" idx="12"/>
          </p:nvPr>
        </p:nvSpPr>
        <p:spPr>
          <a:xfrm>
            <a:off x="6553200" y="4805518"/>
            <a:ext cx="2133600" cy="2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">
  <p:cSld name="Contact Inf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3987"/>
            <a:ext cx="8839201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 txBox="1">
            <a:spLocks noGrp="1"/>
          </p:cNvSpPr>
          <p:nvPr>
            <p:ph type="body" idx="1"/>
          </p:nvPr>
        </p:nvSpPr>
        <p:spPr>
          <a:xfrm rot="-5400000">
            <a:off x="78623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6" name="Google Shape;6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768" y="4344987"/>
            <a:ext cx="1369673" cy="41090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 txBox="1">
            <a:spLocks noGrp="1"/>
          </p:cNvSpPr>
          <p:nvPr>
            <p:ph type="subTitle" idx="2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68" name="Google Shape;68;p8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Cover - Full Red">
    <p:bg>
      <p:bgPr>
        <a:solidFill>
          <a:srgbClr val="BA0C2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75" name="Google Shape;75;p9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6" name="Google Shape;76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569937"/>
            <a:ext cx="1369673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Full Red">
  <p:cSld name="Divider - Full Red">
    <p:bg>
      <p:bgPr>
        <a:solidFill>
          <a:srgbClr val="BA0C2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>
            <a:spLocks noGrp="1"/>
          </p:cNvSpPr>
          <p:nvPr>
            <p:ph type="title"/>
          </p:nvPr>
        </p:nvSpPr>
        <p:spPr>
          <a:xfrm>
            <a:off x="1143000" y="534987"/>
            <a:ext cx="5486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4344987"/>
            <a:ext cx="1369673" cy="410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" name="Google Shape;83;p10"/>
          <p:cNvCxnSpPr/>
          <p:nvPr/>
        </p:nvCxnSpPr>
        <p:spPr>
          <a:xfrm>
            <a:off x="746760" y="687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32" Type="http://schemas.openxmlformats.org/officeDocument/2006/relationships/slideLayout" Target="../slideLayouts/slideLayout63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slideLayout" Target="../slideLayouts/slideLayout6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 sz="2400" b="0" i="0" u="none" strike="noStrike" cap="none">
                <a:solidFill>
                  <a:srgbClr val="BA0C2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52400" y="4864207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864207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858000" y="4864207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0" y="0"/>
            <a:ext cx="9144000" cy="5189384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DC9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400"/>
              <a:buFont typeface="Cabin"/>
              <a:buNone/>
              <a:defRPr sz="2400" b="0" i="0" u="none" strike="noStrike" cap="none">
                <a:solidFill>
                  <a:srgbClr val="BA0C2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dt" idx="10"/>
          </p:nvPr>
        </p:nvSpPr>
        <p:spPr>
          <a:xfrm>
            <a:off x="152400" y="4864207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42" name="Google Shape;242;p33"/>
          <p:cNvSpPr txBox="1">
            <a:spLocks noGrp="1"/>
          </p:cNvSpPr>
          <p:nvPr>
            <p:ph type="ftr" idx="11"/>
          </p:nvPr>
        </p:nvSpPr>
        <p:spPr>
          <a:xfrm>
            <a:off x="3124200" y="4864207"/>
            <a:ext cx="2895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43" name="Google Shape;243;p33"/>
          <p:cNvSpPr txBox="1">
            <a:spLocks noGrp="1"/>
          </p:cNvSpPr>
          <p:nvPr>
            <p:ph type="sldNum" idx="12"/>
          </p:nvPr>
        </p:nvSpPr>
        <p:spPr>
          <a:xfrm>
            <a:off x="6858000" y="4864207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4" name="Google Shape;244;p33"/>
          <p:cNvSpPr/>
          <p:nvPr/>
        </p:nvSpPr>
        <p:spPr>
          <a:xfrm>
            <a:off x="0" y="0"/>
            <a:ext cx="9144000" cy="5189400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  <p:sldLayoutId id="2147483708" r:id="rId30"/>
    <p:sldLayoutId id="2147483709" r:id="rId31"/>
    <p:sldLayoutId id="2147483710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X6oSs7FHs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478" name="Google Shape;478;p66"/>
          <p:cNvSpPr txBox="1">
            <a:spLocks noGrp="1"/>
          </p:cNvSpPr>
          <p:nvPr>
            <p:ph type="ctrTitle"/>
          </p:nvPr>
        </p:nvSpPr>
        <p:spPr>
          <a:xfrm>
            <a:off x="685800" y="1288175"/>
            <a:ext cx="5518200" cy="1209900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lang="en-US" sz="2800" b="1">
                <a:solidFill>
                  <a:srgbClr val="000000"/>
                </a:solidFill>
              </a:rPr>
              <a:t>USAID/Ethiopia Virtual Implementing Partners Meeting</a:t>
            </a:r>
            <a:endParaRPr sz="2800" b="1">
              <a:solidFill>
                <a:srgbClr val="000000"/>
              </a:solidFill>
            </a:endParaRPr>
          </a:p>
        </p:txBody>
      </p:sp>
      <p:sp>
        <p:nvSpPr>
          <p:cNvPr id="479" name="Google Shape;479;p66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>
                <a:solidFill>
                  <a:srgbClr val="000000"/>
                </a:solidFill>
              </a:rPr>
              <a:t>April 22, 2020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5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USAID is Helping our Implementing Partners</a:t>
            </a:r>
            <a:endParaRPr/>
          </a:p>
        </p:txBody>
      </p:sp>
      <p:sp>
        <p:nvSpPr>
          <p:cNvPr id="552" name="Google Shape;552;p75"/>
          <p:cNvSpPr txBox="1">
            <a:spLocks noGrp="1"/>
          </p:cNvSpPr>
          <p:nvPr>
            <p:ph type="body" idx="1"/>
          </p:nvPr>
        </p:nvSpPr>
        <p:spPr>
          <a:xfrm>
            <a:off x="686100" y="1394450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Support for ‘social distancing’ work environment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•"/>
            </a:pPr>
            <a:r>
              <a:rPr lang="en-US">
                <a:solidFill>
                  <a:srgbClr val="666666"/>
                </a:solidFill>
              </a:rPr>
              <a:t>Additional telecom expenses like 3G</a:t>
            </a:r>
            <a:endParaRPr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•"/>
            </a:pPr>
            <a:r>
              <a:rPr lang="en-US">
                <a:solidFill>
                  <a:srgbClr val="666666"/>
                </a:solidFill>
              </a:rPr>
              <a:t>Transport subsidies for private transportation</a:t>
            </a:r>
            <a:endParaRPr>
              <a:solidFill>
                <a:srgbClr val="666666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Evacuation Costs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•"/>
            </a:pPr>
            <a:r>
              <a:rPr lang="en-US">
                <a:solidFill>
                  <a:srgbClr val="666666"/>
                </a:solidFill>
              </a:rPr>
              <a:t>Covered all transportation for employees and dependents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Staffing Flexibilities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•"/>
            </a:pPr>
            <a:r>
              <a:rPr lang="en-US">
                <a:solidFill>
                  <a:srgbClr val="666666"/>
                </a:solidFill>
              </a:rPr>
              <a:t>Offered additional options for employees that can’t telework</a:t>
            </a:r>
            <a:endParaRPr>
              <a:solidFill>
                <a:srgbClr val="666666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Communications and Information Sharing 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•"/>
            </a:pPr>
            <a:r>
              <a:rPr lang="en-US">
                <a:solidFill>
                  <a:srgbClr val="666666"/>
                </a:solidFill>
              </a:rPr>
              <a:t>USAID/Washington has created a dedicated COVID-19 website  for IPs</a:t>
            </a:r>
            <a:endParaRPr>
              <a:solidFill>
                <a:srgbClr val="666666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rgbClr val="666666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400" i="1">
                <a:solidFill>
                  <a:srgbClr val="666666"/>
                </a:solidFill>
              </a:rPr>
              <a:t>All subject to budget availability</a:t>
            </a:r>
            <a:endParaRPr sz="1400" i="1">
              <a:solidFill>
                <a:srgbClr val="666666"/>
              </a:solidFill>
            </a:endParaRPr>
          </a:p>
        </p:txBody>
      </p:sp>
      <p:sp>
        <p:nvSpPr>
          <p:cNvPr id="553" name="Google Shape;553;p7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10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76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Monitoring Programs</a:t>
            </a:r>
            <a:endParaRPr/>
          </a:p>
        </p:txBody>
      </p:sp>
      <p:sp>
        <p:nvSpPr>
          <p:cNvPr id="560" name="Google Shape;560;p76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Communicate often with your COR/AOR, especially difficulties in monitoring </a:t>
            </a:r>
            <a:endParaRPr b="1">
              <a:solidFill>
                <a:srgbClr val="98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Monitoring to the best of your ability - expand your monitoring toolbox if needed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Key informants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Phone-based surveys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Social media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Remote sensing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Share lessons learned with other partners - more information in the near future</a:t>
            </a:r>
            <a:endParaRPr b="1">
              <a:solidFill>
                <a:srgbClr val="98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endParaRPr/>
          </a:p>
        </p:txBody>
      </p:sp>
      <p:sp>
        <p:nvSpPr>
          <p:cNvPr id="561" name="Google Shape;561;p7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11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7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568" name="Google Shape;568;p77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Q&amp;A - Part I (Submitted by Survey)</a:t>
            </a:r>
            <a:endParaRPr/>
          </a:p>
        </p:txBody>
      </p:sp>
      <p:sp>
        <p:nvSpPr>
          <p:cNvPr id="569" name="Google Shape;569;p77"/>
          <p:cNvSpPr txBox="1">
            <a:spLocks noGrp="1"/>
          </p:cNvSpPr>
          <p:nvPr>
            <p:ph type="body" idx="1"/>
          </p:nvPr>
        </p:nvSpPr>
        <p:spPr>
          <a:xfrm>
            <a:off x="685800" y="1296975"/>
            <a:ext cx="8136300" cy="3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Long-term Impact and Strategy: </a:t>
            </a:r>
            <a:r>
              <a:rPr lang="en-US"/>
              <a:t>How will COVID-19 impact USAID’s funding and strategy  in the coming five years?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b="1">
              <a:solidFill>
                <a:srgbClr val="98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Results and Performance</a:t>
            </a:r>
            <a:r>
              <a:rPr lang="en-US"/>
              <a:t>: How will USAID approach existing awards that are on pause or unable to achieve results as initially envisioned due to the pandemic?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Appeals and Asks</a:t>
            </a:r>
            <a:r>
              <a:rPr lang="en-US"/>
              <a:t>: What should partners do if they receive a request for assistance from the GOE?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rgbClr val="980000"/>
                </a:solidFill>
              </a:rPr>
              <a:t>State of Emergency</a:t>
            </a:r>
            <a:r>
              <a:rPr lang="en-US">
                <a:solidFill>
                  <a:schemeClr val="accent3"/>
                </a:solidFill>
              </a:rPr>
              <a:t>: What does USAID know at this point about the SOE?  How is the US embassy engaging with the GOE to understand the impacts and/or advocate for exceptions?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7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576" name="Google Shape;576;p78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Do we have details for what might be covered by Concept Notes to OFDA? 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i="1"/>
              <a:t>OFDA response: Health,  WASH, Proteection</a:t>
            </a:r>
            <a:endParaRPr i="1"/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Is it possible to submit requests to provide food to FSWs so that they can ensure adherence to ARV treatment by ART clients? 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How can beneficiaries be reached for monitoring if there is not good mobile coverage? 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What will the longer-term impacts be on food security and nutrition?  Will there be a need for increased supplementary feeding? 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How soon does USAID think things will return to a state of normalcy?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577" name="Google Shape;577;p78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Q&amp;A - Part II (Google Hangout Chat Box)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9"/>
          <p:cNvSpPr txBox="1">
            <a:spLocks noGrp="1"/>
          </p:cNvSpPr>
          <p:nvPr>
            <p:ph type="ctrTitle"/>
          </p:nvPr>
        </p:nvSpPr>
        <p:spPr>
          <a:xfrm>
            <a:off x="627225" y="1434725"/>
            <a:ext cx="76467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1"/>
              <a:t>Closing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486" name="Google Shape;486;p67"/>
          <p:cNvSpPr txBox="1">
            <a:spLocks noGrp="1"/>
          </p:cNvSpPr>
          <p:nvPr>
            <p:ph type="body" idx="1"/>
          </p:nvPr>
        </p:nvSpPr>
        <p:spPr>
          <a:xfrm>
            <a:off x="523975" y="1048600"/>
            <a:ext cx="5175600" cy="3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200"/>
              <a:t>3:30   Welcoming Remarks</a:t>
            </a:r>
            <a:endParaRPr sz="2200"/>
          </a:p>
          <a:p>
            <a:pPr marL="685800" lvl="0" indent="-685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sz="2200"/>
              <a:t>3:40   USG International Assistance             Strategy for COVID-19</a:t>
            </a:r>
            <a:endParaRPr sz="2200"/>
          </a:p>
          <a:p>
            <a:pPr marL="742950" lvl="0" indent="-7429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sz="2200"/>
              <a:t>3:50   How USAID is Pivoting</a:t>
            </a:r>
            <a:endParaRPr sz="2200"/>
          </a:p>
          <a:p>
            <a:pPr marL="742950" lvl="0" indent="-7429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sz="2200"/>
              <a:t>3:55	How USAID is Helping IPs</a:t>
            </a:r>
            <a:endParaRPr sz="22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sz="2200"/>
              <a:t>4:00   Monitoring Programs</a:t>
            </a:r>
            <a:endParaRPr sz="22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sz="2200"/>
              <a:t>4:10   Q&amp;A</a:t>
            </a:r>
            <a:endParaRPr sz="22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r>
              <a:rPr lang="en-US" sz="2200"/>
              <a:t>4:55   Closing</a:t>
            </a:r>
            <a:endParaRPr sz="2200"/>
          </a:p>
        </p:txBody>
      </p:sp>
      <p:sp>
        <p:nvSpPr>
          <p:cNvPr id="487" name="Google Shape;487;p67"/>
          <p:cNvSpPr txBox="1">
            <a:spLocks noGrp="1"/>
          </p:cNvSpPr>
          <p:nvPr>
            <p:ph type="title"/>
          </p:nvPr>
        </p:nvSpPr>
        <p:spPr>
          <a:xfrm>
            <a:off x="424675" y="153990"/>
            <a:ext cx="3657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Today’s Agenda</a:t>
            </a:r>
            <a:endParaRPr>
              <a:solidFill>
                <a:srgbClr val="CC4125"/>
              </a:solidFill>
            </a:endParaRPr>
          </a:p>
        </p:txBody>
      </p:sp>
      <p:pic>
        <p:nvPicPr>
          <p:cNvPr id="488" name="Google Shape;488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8693" y="154000"/>
            <a:ext cx="2744308" cy="4876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8"/>
          <p:cNvSpPr txBox="1">
            <a:spLocks noGrp="1"/>
          </p:cNvSpPr>
          <p:nvPr>
            <p:ph type="title"/>
          </p:nvPr>
        </p:nvSpPr>
        <p:spPr>
          <a:xfrm>
            <a:off x="1166150" y="1853550"/>
            <a:ext cx="3766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6000"/>
              <a:t>Welcome!</a:t>
            </a:r>
            <a:endParaRPr sz="6000"/>
          </a:p>
        </p:txBody>
      </p:sp>
      <p:sp>
        <p:nvSpPr>
          <p:cNvPr id="495" name="Google Shape;495;p6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3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96" name="Google Shape;49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8046" y="371461"/>
            <a:ext cx="2866254" cy="4441852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9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USG International Assistance Strategy for COVID-19</a:t>
            </a:r>
            <a:endParaRPr/>
          </a:p>
        </p:txBody>
      </p:sp>
      <p:sp>
        <p:nvSpPr>
          <p:cNvPr id="503" name="Google Shape;503;p69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30186" lvl="0" indent="-128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rgbClr val="980000"/>
                </a:solidFill>
              </a:rPr>
              <a:t>Coronavirus Preparedness and Response Supplemental Appropriations Act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$435 million Global Health Programs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$300 million International Disaster Assistance 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$250 million Economic Support Fund 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$264 million Operational Funds </a:t>
            </a:r>
            <a:endParaRPr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accent3"/>
              </a:solidFill>
            </a:endParaRPr>
          </a:p>
          <a:p>
            <a:pPr marL="1143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USAID and Department of State in Partnership to Prioritize Needs, Review Proposals, and Allocate Resources 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Where supplemental resources are unavailable, redirection or pivot of existing funding also on the table </a:t>
            </a:r>
            <a:endParaRPr>
              <a:solidFill>
                <a:schemeClr val="accent3"/>
              </a:solidFill>
            </a:endParaRPr>
          </a:p>
          <a:p>
            <a:pPr marL="1143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endParaRPr/>
          </a:p>
        </p:txBody>
      </p:sp>
      <p:sp>
        <p:nvSpPr>
          <p:cNvPr id="504" name="Google Shape;504;p6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4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0"/>
          <p:cNvSpPr txBox="1">
            <a:spLocks noGrp="1"/>
          </p:cNvSpPr>
          <p:nvPr>
            <p:ph type="title"/>
          </p:nvPr>
        </p:nvSpPr>
        <p:spPr>
          <a:xfrm>
            <a:off x="686104" y="3781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1"/>
              <a:t>USG International Action Plan for COVID-19</a:t>
            </a:r>
            <a:endParaRPr b="1"/>
          </a:p>
        </p:txBody>
      </p:sp>
      <p:sp>
        <p:nvSpPr>
          <p:cNvPr id="511" name="Google Shape;511;p70"/>
          <p:cNvSpPr txBox="1">
            <a:spLocks noGrp="1"/>
          </p:cNvSpPr>
          <p:nvPr>
            <p:ph type="body" idx="1"/>
          </p:nvPr>
        </p:nvSpPr>
        <p:spPr>
          <a:xfrm>
            <a:off x="309950" y="839825"/>
            <a:ext cx="8509500" cy="40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30186" lvl="0" indent="-128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Goal:</a:t>
            </a:r>
            <a:endParaRPr b="1">
              <a:solidFill>
                <a:srgbClr val="980000"/>
              </a:solidFill>
            </a:endParaRPr>
          </a:p>
          <a:p>
            <a:pPr marL="1143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/>
              <a:t>USG will (1) Save lives by improving countries’ and international partners’ ability to respond to the pandemic; (2) Reduce secondary impacts of the pandemic; and (3) Promote U.S. leadership and share U.S. expertise for global benefit.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“SAFER” </a:t>
            </a:r>
            <a:r>
              <a:rPr lang="en-US" b="1"/>
              <a:t>Approach:</a:t>
            </a:r>
            <a:endParaRPr b="1"/>
          </a:p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S</a:t>
            </a:r>
            <a:r>
              <a:rPr lang="en-US"/>
              <a:t>cale up community approaches to slow the spread of COVID-19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A</a:t>
            </a:r>
            <a:r>
              <a:rPr lang="en-US"/>
              <a:t>ddress critical needs of health care facilities (public and private, including faith-based), health care workers, and patients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F</a:t>
            </a:r>
            <a:r>
              <a:rPr lang="en-US"/>
              <a:t>ind, investigate, and respond to COVID-19 cases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E</a:t>
            </a:r>
            <a:r>
              <a:rPr lang="en-US"/>
              <a:t>mploy strategies to address second order impacts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R</a:t>
            </a:r>
            <a:r>
              <a:rPr lang="en-US"/>
              <a:t>eady plans for deployment of therapeutics and vaccines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Implementation:  </a:t>
            </a:r>
            <a:r>
              <a:rPr lang="en-US">
                <a:solidFill>
                  <a:schemeClr val="accent3"/>
                </a:solidFill>
              </a:rPr>
              <a:t>Whole-of-government, with USAID and State leading and coordinating efforts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12" name="Google Shape;512;p7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5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71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USG International Assistance Strategy for COVID-19</a:t>
            </a:r>
            <a:endParaRPr/>
          </a:p>
        </p:txBody>
      </p:sp>
      <p:sp>
        <p:nvSpPr>
          <p:cNvPr id="519" name="Google Shape;519;p71"/>
          <p:cNvSpPr txBox="1">
            <a:spLocks noGrp="1"/>
          </p:cNvSpPr>
          <p:nvPr>
            <p:ph type="body" idx="1"/>
          </p:nvPr>
        </p:nvSpPr>
        <p:spPr>
          <a:xfrm>
            <a:off x="685800" y="1296975"/>
            <a:ext cx="82200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30186" lvl="0" indent="-128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USAID oversight, guidance, and coordination for COVID-19  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COVID-19 Task Force 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Coronavirus Response Management Team (RMT)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Technical Working Group  </a:t>
            </a:r>
            <a:endParaRPr>
              <a:solidFill>
                <a:schemeClr val="accent3"/>
              </a:solidFill>
            </a:endParaRPr>
          </a:p>
          <a:p>
            <a:pPr marL="230186" lvl="0" indent="-12858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Funding Processes   </a:t>
            </a:r>
            <a:endParaRPr b="1">
              <a:solidFill>
                <a:srgbClr val="98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Central Process for supplemental funding allocations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Approval of GH Redirection and Reprogramming Requests (pivots)</a:t>
            </a:r>
            <a:endParaRPr>
              <a:solidFill>
                <a:schemeClr val="accent3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•"/>
            </a:pPr>
            <a:r>
              <a:rPr lang="en-US">
                <a:solidFill>
                  <a:schemeClr val="accent3"/>
                </a:solidFill>
              </a:rPr>
              <a:t>Information Gathering / Accountability for non-GH redirection </a:t>
            </a:r>
            <a:endParaRPr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endParaRPr/>
          </a:p>
        </p:txBody>
      </p:sp>
      <p:sp>
        <p:nvSpPr>
          <p:cNvPr id="520" name="Google Shape;520;p7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6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72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USAID is Pivoting</a:t>
            </a:r>
            <a:endParaRPr/>
          </a:p>
        </p:txBody>
      </p:sp>
      <p:sp>
        <p:nvSpPr>
          <p:cNvPr id="527" name="Google Shape;527;p72"/>
          <p:cNvSpPr txBox="1">
            <a:spLocks noGrp="1"/>
          </p:cNvSpPr>
          <p:nvPr>
            <p:ph type="body" idx="1"/>
          </p:nvPr>
        </p:nvSpPr>
        <p:spPr>
          <a:xfrm>
            <a:off x="686100" y="1394450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Expedited Procedures Package (EPP)</a:t>
            </a:r>
            <a:endParaRPr/>
          </a:p>
          <a:p>
            <a:pPr marL="914400" lvl="1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–"/>
            </a:pPr>
            <a:r>
              <a:rPr lang="en-US"/>
              <a:t>Blanket Authorization to Waive Competition to combat COVID-19</a:t>
            </a:r>
            <a:endParaRPr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–"/>
            </a:pPr>
            <a:r>
              <a:rPr lang="en-US"/>
              <a:t>Applies to contracts and grants</a:t>
            </a:r>
            <a:endParaRPr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–"/>
            </a:pPr>
            <a:r>
              <a:rPr lang="en-US"/>
              <a:t>Waives source nationality requirements , no 935 requirement</a:t>
            </a:r>
            <a:endParaRPr/>
          </a:p>
          <a:p>
            <a:pPr marL="9144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What does it mean ?</a:t>
            </a:r>
            <a:endParaRPr b="1">
              <a:solidFill>
                <a:srgbClr val="980000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–"/>
            </a:pPr>
            <a:r>
              <a:rPr lang="en-US">
                <a:solidFill>
                  <a:schemeClr val="accent3"/>
                </a:solidFill>
              </a:rPr>
              <a:t>Streamlined procurement actions to support COVID-19</a:t>
            </a:r>
            <a:endParaRPr b="1">
              <a:solidFill>
                <a:srgbClr val="980000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endParaRPr/>
          </a:p>
        </p:txBody>
      </p:sp>
      <p:sp>
        <p:nvSpPr>
          <p:cNvPr id="528" name="Google Shape;528;p7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7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73"/>
          <p:cNvSpPr txBox="1">
            <a:spLocks noGrp="1"/>
          </p:cNvSpPr>
          <p:nvPr>
            <p:ph type="title"/>
          </p:nvPr>
        </p:nvSpPr>
        <p:spPr>
          <a:xfrm>
            <a:off x="686100" y="682925"/>
            <a:ext cx="822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USAID is Responding in Ethiopia: Supplemental Funding</a:t>
            </a:r>
            <a:endParaRPr/>
          </a:p>
        </p:txBody>
      </p:sp>
      <p:sp>
        <p:nvSpPr>
          <p:cNvPr id="535" name="Google Shape;535;p73"/>
          <p:cNvSpPr txBox="1">
            <a:spLocks noGrp="1"/>
          </p:cNvSpPr>
          <p:nvPr>
            <p:ph type="body" idx="1"/>
          </p:nvPr>
        </p:nvSpPr>
        <p:spPr>
          <a:xfrm>
            <a:off x="686100" y="1255575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$3.35 million (GH) approved for: </a:t>
            </a:r>
            <a:endParaRPr b="1">
              <a:solidFill>
                <a:srgbClr val="980000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bin"/>
              <a:buChar char="–"/>
            </a:pPr>
            <a:r>
              <a:rPr lang="en-US">
                <a:solidFill>
                  <a:srgbClr val="666666"/>
                </a:solidFill>
              </a:rPr>
              <a:t>coordination, planning, monitoring; </a:t>
            </a:r>
            <a:endParaRPr>
              <a:solidFill>
                <a:srgbClr val="666666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bin"/>
              <a:buChar char="–"/>
            </a:pPr>
            <a:r>
              <a:rPr lang="en-US">
                <a:solidFill>
                  <a:srgbClr val="666666"/>
                </a:solidFill>
              </a:rPr>
              <a:t>risk communication and community engagement; </a:t>
            </a:r>
            <a:endParaRPr>
              <a:solidFill>
                <a:srgbClr val="666666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bin"/>
              <a:buChar char="–"/>
            </a:pPr>
            <a:r>
              <a:rPr lang="en-US">
                <a:solidFill>
                  <a:srgbClr val="666666"/>
                </a:solidFill>
              </a:rPr>
              <a:t>surveillance, rapid response teams, and case investigation; </a:t>
            </a:r>
            <a:endParaRPr>
              <a:solidFill>
                <a:srgbClr val="666666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bin"/>
              <a:buChar char="–"/>
            </a:pPr>
            <a:r>
              <a:rPr lang="en-US">
                <a:solidFill>
                  <a:srgbClr val="666666"/>
                </a:solidFill>
              </a:rPr>
              <a:t>points of entry; </a:t>
            </a:r>
            <a:endParaRPr>
              <a:solidFill>
                <a:srgbClr val="666666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bin"/>
              <a:buChar char="–"/>
            </a:pPr>
            <a:r>
              <a:rPr lang="en-US">
                <a:solidFill>
                  <a:srgbClr val="666666"/>
                </a:solidFill>
              </a:rPr>
              <a:t>national laboratories; </a:t>
            </a:r>
            <a:endParaRPr>
              <a:solidFill>
                <a:srgbClr val="666666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bin"/>
              <a:buChar char="–"/>
            </a:pPr>
            <a:r>
              <a:rPr lang="en-US">
                <a:solidFill>
                  <a:srgbClr val="666666"/>
                </a:solidFill>
              </a:rPr>
              <a:t>infection prevention and control, case management</a:t>
            </a:r>
            <a:endParaRPr>
              <a:solidFill>
                <a:srgbClr val="666666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Char char="–"/>
            </a:pPr>
            <a:r>
              <a:rPr lang="en-US">
                <a:solidFill>
                  <a:srgbClr val="666666"/>
                </a:solidFill>
              </a:rPr>
              <a:t>supplies and commodities</a:t>
            </a:r>
            <a:endParaRPr b="1">
              <a:solidFill>
                <a:srgbClr val="98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$5 million available for OFDA: Review of concept notes underway:</a:t>
            </a:r>
            <a:endParaRPr b="1">
              <a:solidFill>
                <a:srgbClr val="980000"/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1600"/>
              <a:buChar char="–"/>
            </a:pPr>
            <a:r>
              <a:rPr lang="en-US">
                <a:solidFill>
                  <a:srgbClr val="666666"/>
                </a:solidFill>
              </a:rPr>
              <a:t>If partners are interested in support the COVID response in the areas of health, wash or protection they can submit a concept note directly to : addisofdaprogram@usaid.gov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Additional requests still pending</a:t>
            </a:r>
            <a:endParaRPr b="1">
              <a:solidFill>
                <a:srgbClr val="98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endParaRPr/>
          </a:p>
        </p:txBody>
      </p:sp>
      <p:sp>
        <p:nvSpPr>
          <p:cNvPr id="536" name="Google Shape;536;p7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8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4"/>
          <p:cNvSpPr txBox="1">
            <a:spLocks noGrp="1"/>
          </p:cNvSpPr>
          <p:nvPr>
            <p:ph type="title"/>
          </p:nvPr>
        </p:nvSpPr>
        <p:spPr>
          <a:xfrm>
            <a:off x="685804" y="497772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USAID is Responding in Ethiopia: Redirections</a:t>
            </a:r>
            <a:endParaRPr/>
          </a:p>
        </p:txBody>
      </p:sp>
      <p:sp>
        <p:nvSpPr>
          <p:cNvPr id="543" name="Google Shape;543;p74"/>
          <p:cNvSpPr txBox="1">
            <a:spLocks noGrp="1"/>
          </p:cNvSpPr>
          <p:nvPr>
            <p:ph type="body" idx="1"/>
          </p:nvPr>
        </p:nvSpPr>
        <p:spPr>
          <a:xfrm>
            <a:off x="192000" y="890630"/>
            <a:ext cx="77724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b="1">
                <a:solidFill>
                  <a:srgbClr val="980000"/>
                </a:solidFill>
              </a:rPr>
              <a:t>USAID/Ethiopia redirected $17 million across multiple sectors</a:t>
            </a:r>
            <a:endParaRPr b="1">
              <a:solidFill>
                <a:srgbClr val="98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endParaRPr/>
          </a:p>
        </p:txBody>
      </p:sp>
      <p:sp>
        <p:nvSpPr>
          <p:cNvPr id="544" name="Google Shape;544;p7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fld id="{00000000-1234-1234-1234-123412341234}" type="slidenum">
              <a:rPr lang="en-US" sz="600">
                <a:solidFill>
                  <a:srgbClr val="6C6463"/>
                </a:solidFill>
                <a:latin typeface="Cabin"/>
                <a:ea typeface="Cabin"/>
                <a:cs typeface="Cabin"/>
                <a:sym typeface="Cabin"/>
              </a:rPr>
              <a:t>9</a:t>
            </a:fld>
            <a:endParaRPr sz="600">
              <a:solidFill>
                <a:srgbClr val="6C6463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545" name="Google Shape;545;p74"/>
          <p:cNvGraphicFramePr/>
          <p:nvPr/>
        </p:nvGraphicFramePr>
        <p:xfrm>
          <a:off x="319838" y="1256963"/>
          <a:ext cx="8535200" cy="3592150"/>
        </p:xfrm>
        <a:graphic>
          <a:graphicData uri="http://schemas.openxmlformats.org/drawingml/2006/table">
            <a:tbl>
              <a:tblPr>
                <a:noFill/>
                <a:tableStyleId>{0B4D4128-23AF-40B7-B6C9-C8D049F96BCE}</a:tableStyleId>
              </a:tblPr>
              <a:tblGrid>
                <a:gridCol w="666550"/>
                <a:gridCol w="2552175"/>
                <a:gridCol w="5316475"/>
              </a:tblGrid>
              <a:tr h="483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Office</a:t>
                      </a:r>
                      <a:endParaRPr sz="1000" b="1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Sector (as per GOE Multisectoral Preparedness and Response Plan)</a:t>
                      </a:r>
                      <a:endParaRPr sz="1000" b="1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Areas of Support</a:t>
                      </a:r>
                      <a:endParaRPr sz="1000" b="1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7150"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ALT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Agriculture (Livelihood protection)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Food security, livelihoods support, and WASH interventions in Highlands and Lowlands for vulnerable populations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83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Food (Food Assistance/Food Security)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COVID-19 safe food distributions, WASH facilities at Food Distribution Points, PPE (TBD based on guidance) for distribution staff, livelihood support, SBCC+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Protection (Peace and Security)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Support to the key messaging priorities of the Ministry of Peace's dedicated COVID-19 task force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83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Coordination (National Disaster and Risk Management Commission Support)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Technical assistance to NDRMC; supporting the Emergency Operations Center; support coordination between federal and regional level on COVID-19 response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25750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Health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Health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IPC, Surveillance, Case Management, Risk Communication, Coordination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83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Protection (Persons with chronic health conditions)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Support People Living with HIV, Orphans and Vulnerable Children and Their Caregivers with food, hygiene product and education for adherence to HIV treatment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83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EYO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Education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bin"/>
                          <a:ea typeface="Cabin"/>
                          <a:cs typeface="Cabin"/>
                          <a:sym typeface="Cabin"/>
                        </a:rPr>
                        <a:t>Support for distance learning through Radio and TV supplemental educational instruction</a:t>
                      </a:r>
                      <a:endParaRPr sz="1000" u="none" strike="noStrike" cap="none">
                        <a:latin typeface="Cabin"/>
                        <a:ea typeface="Cabin"/>
                        <a:cs typeface="Cabin"/>
                        <a:sym typeface="Cabi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6.9-Template_12.7.2016">
  <a:themeElements>
    <a:clrScheme name="Custom 2">
      <a:dk1>
        <a:srgbClr val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972</Words>
  <Application>Microsoft Office PowerPoint</Application>
  <PresentationFormat>Custom</PresentationFormat>
  <Paragraphs>147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Gill Sans</vt:lpstr>
      <vt:lpstr>Roboto</vt:lpstr>
      <vt:lpstr>Cabin</vt:lpstr>
      <vt:lpstr>Calibri</vt:lpstr>
      <vt:lpstr>16.9-Template_12.7.2016</vt:lpstr>
      <vt:lpstr>Office Theme</vt:lpstr>
      <vt:lpstr>USAID/Ethiopia Virtual Implementing Partners Meeting</vt:lpstr>
      <vt:lpstr>Today’s Agenda</vt:lpstr>
      <vt:lpstr>Welcome!</vt:lpstr>
      <vt:lpstr>USG International Assistance Strategy for COVID-19</vt:lpstr>
      <vt:lpstr>USG International Action Plan for COVID-19</vt:lpstr>
      <vt:lpstr>USG International Assistance Strategy for COVID-19</vt:lpstr>
      <vt:lpstr>How USAID is Pivoting</vt:lpstr>
      <vt:lpstr>How USAID is Responding in Ethiopia: Supplemental Funding</vt:lpstr>
      <vt:lpstr>How USAID is Responding in Ethiopia: Redirections</vt:lpstr>
      <vt:lpstr>How USAID is Helping our Implementing Partners</vt:lpstr>
      <vt:lpstr>Monitoring Programs</vt:lpstr>
      <vt:lpstr>Q&amp;A - Part I (Submitted by Survey)</vt:lpstr>
      <vt:lpstr>Q&amp;A - Part II (Google Hangout Chat Box)</vt:lpstr>
      <vt:lpstr>Closing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USAID/Ethiopia Virtual Implementing Partners Meeting</dc:title>
  <dc:creator>user</dc:creator>
  <cp:lastModifiedBy>user</cp:lastModifiedBy>
  <cp:revision>1</cp:revision>
  <dcterms:modified xsi:type="dcterms:W3CDTF">2020-05-12T09:08:45Z</dcterms:modified>
</cp:coreProperties>
</file>